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76" r:id="rId4"/>
    <p:sldId id="277" r:id="rId5"/>
    <p:sldId id="258" r:id="rId6"/>
    <p:sldId id="259" r:id="rId7"/>
    <p:sldId id="260" r:id="rId8"/>
    <p:sldId id="278" r:id="rId9"/>
    <p:sldId id="279" r:id="rId10"/>
    <p:sldId id="280" r:id="rId11"/>
    <p:sldId id="282" r:id="rId12"/>
    <p:sldId id="28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0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9F901-6B95-44E7-A1ED-3E3A9417C735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C5849F-42BE-4F73-8268-9FE8232D4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712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5849F-42BE-4F73-8268-9FE8232D424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263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E864B-4867-4B03-A886-BCB72822227E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F9DBD-E8B7-456F-A8BD-F8B716AFBC4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750">
        <p:push/>
        <p:sndAc>
          <p:stSnd>
            <p:snd r:embed="rId1" name="bomb.wav"/>
          </p:stSnd>
        </p:sndAc>
      </p:transition>
    </mc:Choice>
    <mc:Fallback xmlns="">
      <p:transition spd="slow">
        <p:push/>
        <p:sndAc>
          <p:stSnd>
            <p:snd r:embed="rId3" name="bomb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E864B-4867-4B03-A886-BCB72822227E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F9DBD-E8B7-456F-A8BD-F8B716AFBC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750">
        <p:push/>
        <p:sndAc>
          <p:stSnd>
            <p:snd r:embed="rId1" name="bomb.wav"/>
          </p:stSnd>
        </p:sndAc>
      </p:transition>
    </mc:Choice>
    <mc:Fallback xmlns="">
      <p:transition spd="slow">
        <p:push/>
        <p:sndAc>
          <p:stSnd>
            <p:snd r:embed="rId3" name="bomb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E864B-4867-4B03-A886-BCB72822227E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F9DBD-E8B7-456F-A8BD-F8B716AFBC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750">
        <p:push/>
        <p:sndAc>
          <p:stSnd>
            <p:snd r:embed="rId1" name="bomb.wav"/>
          </p:stSnd>
        </p:sndAc>
      </p:transition>
    </mc:Choice>
    <mc:Fallback xmlns="">
      <p:transition spd="slow">
        <p:push/>
        <p:sndAc>
          <p:stSnd>
            <p:snd r:embed="rId3" name="bomb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E864B-4867-4B03-A886-BCB72822227E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F9DBD-E8B7-456F-A8BD-F8B716AFBC4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750">
        <p:push/>
        <p:sndAc>
          <p:stSnd>
            <p:snd r:embed="rId1" name="bomb.wav"/>
          </p:stSnd>
        </p:sndAc>
      </p:transition>
    </mc:Choice>
    <mc:Fallback xmlns="">
      <p:transition spd="slow">
        <p:push/>
        <p:sndAc>
          <p:stSnd>
            <p:snd r:embed="rId3" name="bomb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E864B-4867-4B03-A886-BCB72822227E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F9DBD-E8B7-456F-A8BD-F8B716AFBC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750">
        <p:push/>
        <p:sndAc>
          <p:stSnd>
            <p:snd r:embed="rId1" name="bomb.wav"/>
          </p:stSnd>
        </p:sndAc>
      </p:transition>
    </mc:Choice>
    <mc:Fallback xmlns="">
      <p:transition spd="slow">
        <p:push/>
        <p:sndAc>
          <p:stSnd>
            <p:snd r:embed="rId3" name="bomb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E864B-4867-4B03-A886-BCB72822227E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F9DBD-E8B7-456F-A8BD-F8B716AFBC4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750">
        <p:push/>
        <p:sndAc>
          <p:stSnd>
            <p:snd r:embed="rId1" name="bomb.wav"/>
          </p:stSnd>
        </p:sndAc>
      </p:transition>
    </mc:Choice>
    <mc:Fallback xmlns="">
      <p:transition spd="slow">
        <p:push/>
        <p:sndAc>
          <p:stSnd>
            <p:snd r:embed="rId3" name="bomb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E864B-4867-4B03-A886-BCB72822227E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F9DBD-E8B7-456F-A8BD-F8B716AFBC4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750">
        <p:push/>
        <p:sndAc>
          <p:stSnd>
            <p:snd r:embed="rId1" name="bomb.wav"/>
          </p:stSnd>
        </p:sndAc>
      </p:transition>
    </mc:Choice>
    <mc:Fallback xmlns="">
      <p:transition spd="slow">
        <p:push/>
        <p:sndAc>
          <p:stSnd>
            <p:snd r:embed="rId3" name="bomb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E864B-4867-4B03-A886-BCB72822227E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F9DBD-E8B7-456F-A8BD-F8B716AFBC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750">
        <p:push/>
        <p:sndAc>
          <p:stSnd>
            <p:snd r:embed="rId1" name="bomb.wav"/>
          </p:stSnd>
        </p:sndAc>
      </p:transition>
    </mc:Choice>
    <mc:Fallback xmlns="">
      <p:transition spd="slow">
        <p:push/>
        <p:sndAc>
          <p:stSnd>
            <p:snd r:embed="rId3" name="bomb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E864B-4867-4B03-A886-BCB72822227E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F9DBD-E8B7-456F-A8BD-F8B716AFBC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750">
        <p:push/>
        <p:sndAc>
          <p:stSnd>
            <p:snd r:embed="rId1" name="bomb.wav"/>
          </p:stSnd>
        </p:sndAc>
      </p:transition>
    </mc:Choice>
    <mc:Fallback xmlns="">
      <p:transition spd="slow">
        <p:push/>
        <p:sndAc>
          <p:stSnd>
            <p:snd r:embed="rId3" name="bomb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E864B-4867-4B03-A886-BCB72822227E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F9DBD-E8B7-456F-A8BD-F8B716AFBC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750">
        <p:push/>
        <p:sndAc>
          <p:stSnd>
            <p:snd r:embed="rId1" name="bomb.wav"/>
          </p:stSnd>
        </p:sndAc>
      </p:transition>
    </mc:Choice>
    <mc:Fallback xmlns="">
      <p:transition spd="slow">
        <p:push/>
        <p:sndAc>
          <p:stSnd>
            <p:snd r:embed="rId3" name="bomb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E864B-4867-4B03-A886-BCB72822227E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F9DBD-E8B7-456F-A8BD-F8B716AFBC4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750">
        <p:push/>
        <p:sndAc>
          <p:stSnd>
            <p:snd r:embed="rId1" name="bomb.wav"/>
          </p:stSnd>
        </p:sndAc>
      </p:transition>
    </mc:Choice>
    <mc:Fallback xmlns="">
      <p:transition spd="slow">
        <p:push/>
        <p:sndAc>
          <p:stSnd>
            <p:snd r:embed="rId3" name="bomb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85E864B-4867-4B03-A886-BCB72822227E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39F9DBD-E8B7-456F-A8BD-F8B716AFBC4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4750">
        <p:push/>
        <p:sndAc>
          <p:stSnd>
            <p:snd r:embed="rId13" name="bomb.wav"/>
          </p:stSnd>
        </p:sndAc>
      </p:transition>
    </mc:Choice>
    <mc:Fallback xmlns="">
      <p:transition spd="slow">
        <p:push/>
        <p:sndAc>
          <p:stSnd>
            <p:snd r:embed="rId14" name="bomb.wav"/>
          </p:stSnd>
        </p:sndAc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1600200"/>
            <a:ext cx="6548589" cy="1793167"/>
          </a:xfrm>
        </p:spPr>
        <p:txBody>
          <a:bodyPr>
            <a:normAutofit/>
          </a:bodyPr>
          <a:lstStyle/>
          <a:p>
            <a:r>
              <a:rPr lang="en-US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sounds</a:t>
            </a:r>
            <a:endParaRPr lang="en-US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438400" y="3047999"/>
            <a:ext cx="4397829" cy="0"/>
          </a:xfrm>
          <a:prstGeom prst="straightConnector1">
            <a:avLst/>
          </a:prstGeom>
          <a:ln w="76200">
            <a:solidFill>
              <a:srgbClr val="FF0000">
                <a:alpha val="50000"/>
              </a:srgbClr>
            </a:solidFill>
            <a:headEnd type="oval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1489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750">
        <p:push/>
        <p:sndAc>
          <p:stSnd>
            <p:snd r:embed="rId2" name="bomb.wav"/>
          </p:stSnd>
        </p:sndAc>
      </p:transition>
    </mc:Choice>
    <mc:Fallback xmlns="">
      <p:transition spd="slow">
        <p:push/>
        <p:sndAc>
          <p:stSnd>
            <p:snd r:embed="rId3" name="bomb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47800" y="1295400"/>
            <a:ext cx="2667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dog</a:t>
            </a:r>
            <a:endParaRPr lang="en-US" sz="6000" dirty="0" smtClean="0"/>
          </a:p>
          <a:p>
            <a:r>
              <a:rPr lang="en-US" sz="6000" dirty="0" smtClean="0"/>
              <a:t>frog</a:t>
            </a:r>
            <a:endParaRPr lang="en-US" sz="6000" dirty="0" smtClean="0"/>
          </a:p>
          <a:p>
            <a:r>
              <a:rPr lang="en-US" sz="6000" dirty="0" smtClean="0"/>
              <a:t>pens</a:t>
            </a:r>
            <a:endParaRPr lang="en-US" sz="6000" dirty="0" smtClean="0"/>
          </a:p>
          <a:p>
            <a:r>
              <a:rPr lang="en-US" sz="6000" dirty="0" smtClean="0"/>
              <a:t>block</a:t>
            </a:r>
            <a:endParaRPr lang="en-US" sz="6000" dirty="0" smtClean="0"/>
          </a:p>
          <a:p>
            <a:r>
              <a:rPr lang="en-US" sz="6000" dirty="0" smtClean="0"/>
              <a:t>dust</a:t>
            </a:r>
            <a:endParaRPr lang="en-US" sz="60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267200" y="1295400"/>
            <a:ext cx="4191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bust</a:t>
            </a:r>
            <a:endParaRPr lang="en-US" sz="6000" dirty="0" smtClean="0"/>
          </a:p>
          <a:p>
            <a:r>
              <a:rPr lang="en-US" sz="6000" dirty="0" smtClean="0"/>
              <a:t>short</a:t>
            </a:r>
            <a:endParaRPr lang="en-US" sz="6000" dirty="0" smtClean="0"/>
          </a:p>
          <a:p>
            <a:r>
              <a:rPr lang="en-US" sz="6000" dirty="0" smtClean="0"/>
              <a:t>yelling</a:t>
            </a:r>
            <a:endParaRPr lang="en-US" sz="6000" dirty="0" smtClean="0"/>
          </a:p>
          <a:p>
            <a:r>
              <a:rPr lang="en-US" sz="6000" dirty="0" smtClean="0"/>
              <a:t>pills</a:t>
            </a:r>
            <a:endParaRPr lang="en-US" sz="6000" dirty="0" smtClean="0"/>
          </a:p>
          <a:p>
            <a:r>
              <a:rPr lang="en-US" sz="6000" dirty="0" smtClean="0"/>
              <a:t>fix</a:t>
            </a:r>
            <a:endParaRPr lang="en-US" sz="6000" dirty="0" smtClean="0"/>
          </a:p>
        </p:txBody>
      </p:sp>
    </p:spTree>
    <p:extLst>
      <p:ext uri="{BB962C8B-B14F-4D97-AF65-F5344CB8AC3E}">
        <p14:creationId xmlns:p14="http://schemas.microsoft.com/office/powerpoint/2010/main" val="2793610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750">
        <p:push/>
        <p:sndAc>
          <p:stSnd>
            <p:snd r:embed="rId2" name="bomb.wav"/>
          </p:stSnd>
        </p:sndAc>
      </p:transition>
    </mc:Choice>
    <mc:Fallback xmlns="">
      <p:transition spd="slow">
        <p:push/>
        <p:sndAc>
          <p:stSnd>
            <p:snd r:embed="rId3" name="bomb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47800" y="1295400"/>
            <a:ext cx="2667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left</a:t>
            </a:r>
            <a:endParaRPr lang="en-US" sz="6000" dirty="0" smtClean="0"/>
          </a:p>
          <a:p>
            <a:r>
              <a:rPr lang="en-US" sz="6000" dirty="0" smtClean="0"/>
              <a:t>self</a:t>
            </a:r>
            <a:endParaRPr lang="en-US" sz="6000" dirty="0" smtClean="0"/>
          </a:p>
          <a:p>
            <a:r>
              <a:rPr lang="en-US" sz="6000" dirty="0" smtClean="0"/>
              <a:t>things</a:t>
            </a:r>
            <a:endParaRPr lang="en-US" sz="6000" dirty="0" smtClean="0"/>
          </a:p>
          <a:p>
            <a:r>
              <a:rPr lang="en-US" sz="6000" dirty="0" smtClean="0"/>
              <a:t>store</a:t>
            </a:r>
            <a:endParaRPr lang="en-US" sz="6000" dirty="0" smtClean="0"/>
          </a:p>
          <a:p>
            <a:r>
              <a:rPr lang="en-US" sz="6000" dirty="0" smtClean="0"/>
              <a:t>to</a:t>
            </a:r>
            <a:endParaRPr lang="en-US" sz="60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267200" y="1295400"/>
            <a:ext cx="4191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such</a:t>
            </a:r>
            <a:endParaRPr lang="en-US" sz="6000" dirty="0" smtClean="0"/>
          </a:p>
          <a:p>
            <a:r>
              <a:rPr lang="en-US" sz="6000" dirty="0" smtClean="0"/>
              <a:t>much</a:t>
            </a:r>
            <a:endParaRPr lang="en-US" sz="6000" dirty="0" smtClean="0"/>
          </a:p>
          <a:p>
            <a:r>
              <a:rPr lang="en-US" sz="6000" dirty="0" smtClean="0"/>
              <a:t>which</a:t>
            </a:r>
            <a:endParaRPr lang="en-US" sz="6000" dirty="0" smtClean="0"/>
          </a:p>
          <a:p>
            <a:r>
              <a:rPr lang="en-US" sz="6000" dirty="0" smtClean="0"/>
              <a:t>form</a:t>
            </a:r>
            <a:endParaRPr lang="en-US" sz="6000" dirty="0" smtClean="0"/>
          </a:p>
          <a:p>
            <a:r>
              <a:rPr lang="en-US" sz="6000" dirty="0" smtClean="0"/>
              <a:t>fold</a:t>
            </a:r>
            <a:endParaRPr lang="en-US" sz="6000" dirty="0" smtClean="0"/>
          </a:p>
        </p:txBody>
      </p:sp>
    </p:spTree>
    <p:extLst>
      <p:ext uri="{BB962C8B-B14F-4D97-AF65-F5344CB8AC3E}">
        <p14:creationId xmlns:p14="http://schemas.microsoft.com/office/powerpoint/2010/main" val="718117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750">
        <p:push/>
        <p:sndAc>
          <p:stSnd>
            <p:snd r:embed="rId2" name="bomb.wav"/>
          </p:stSnd>
        </p:sndAc>
      </p:transition>
    </mc:Choice>
    <mc:Fallback xmlns="">
      <p:transition spd="slow">
        <p:push/>
        <p:sndAc>
          <p:stSnd>
            <p:snd r:embed="rId3" name="bomb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763486" y="2209800"/>
            <a:ext cx="3200400" cy="882119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Spell Sounds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93204" y="838200"/>
            <a:ext cx="7564419" cy="1793167"/>
          </a:xfrm>
        </p:spPr>
        <p:txBody>
          <a:bodyPr/>
          <a:lstStyle/>
          <a:p>
            <a:r>
              <a:rPr lang="en-US" dirty="0" smtClean="0"/>
              <a:t>Workbook Exercises</a:t>
            </a:r>
            <a:endParaRPr lang="en-US" dirty="0"/>
          </a:p>
        </p:txBody>
      </p:sp>
      <p:sp>
        <p:nvSpPr>
          <p:cNvPr id="4" name="Subtitle 1"/>
          <p:cNvSpPr txBox="1">
            <a:spLocks/>
          </p:cNvSpPr>
          <p:nvPr/>
        </p:nvSpPr>
        <p:spPr>
          <a:xfrm>
            <a:off x="1752600" y="4191000"/>
            <a:ext cx="5029200" cy="882119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Teacher Activities (in WB)</a:t>
            </a:r>
            <a:endParaRPr lang="en-US" sz="4000" dirty="0"/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1730828" y="5041590"/>
            <a:ext cx="5889172" cy="882119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Independent Activities (in WB) </a:t>
            </a:r>
            <a:endParaRPr lang="en-US" sz="4000" dirty="0"/>
          </a:p>
        </p:txBody>
      </p:sp>
      <p:sp>
        <p:nvSpPr>
          <p:cNvPr id="6" name="Subtitle 1"/>
          <p:cNvSpPr txBox="1">
            <a:spLocks/>
          </p:cNvSpPr>
          <p:nvPr/>
        </p:nvSpPr>
        <p:spPr>
          <a:xfrm>
            <a:off x="1752600" y="3103557"/>
            <a:ext cx="3200400" cy="8821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Spell Words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49860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750">
        <p:push/>
        <p:sndAc>
          <p:stSnd>
            <p:snd r:embed="rId3" name="bomb.wav"/>
          </p:stSnd>
        </p:sndAc>
      </p:transition>
    </mc:Choice>
    <mc:Fallback xmlns="">
      <p:transition spd="slow">
        <p:push/>
        <p:sndAc>
          <p:stSnd>
            <p:snd r:embed="rId4" name="bomb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  <p:bldP spid="5" grpId="0"/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79021" y="751114"/>
            <a:ext cx="99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e</a:t>
            </a:r>
            <a:endParaRPr lang="en-US" sz="9600" dirty="0"/>
          </a:p>
        </p:txBody>
      </p:sp>
      <p:sp>
        <p:nvSpPr>
          <p:cNvPr id="6" name="TextBox 5"/>
          <p:cNvSpPr txBox="1"/>
          <p:nvPr/>
        </p:nvSpPr>
        <p:spPr>
          <a:xfrm>
            <a:off x="3273878" y="609600"/>
            <a:ext cx="16029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/>
              <a:t>er</a:t>
            </a:r>
            <a:endParaRPr lang="en-US" sz="9600" dirty="0"/>
          </a:p>
        </p:txBody>
      </p:sp>
      <p:sp>
        <p:nvSpPr>
          <p:cNvPr id="7" name="TextBox 6"/>
          <p:cNvSpPr txBox="1"/>
          <p:nvPr/>
        </p:nvSpPr>
        <p:spPr>
          <a:xfrm>
            <a:off x="2060121" y="1066800"/>
            <a:ext cx="99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u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76800" y="751114"/>
            <a:ext cx="1371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/>
              <a:t>ol</a:t>
            </a:r>
            <a:endParaRPr lang="en-US" sz="9600" dirty="0"/>
          </a:p>
        </p:txBody>
      </p:sp>
      <p:sp>
        <p:nvSpPr>
          <p:cNvPr id="9" name="TextBox 8"/>
          <p:cNvSpPr txBox="1"/>
          <p:nvPr/>
        </p:nvSpPr>
        <p:spPr>
          <a:xfrm>
            <a:off x="6702879" y="1405316"/>
            <a:ext cx="15267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or</a:t>
            </a:r>
            <a:endParaRPr lang="en-US" sz="9600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0" y="2660349"/>
            <a:ext cx="1905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/>
              <a:t>ch</a:t>
            </a:r>
            <a:endParaRPr lang="en-US" sz="9600" dirty="0"/>
          </a:p>
        </p:txBody>
      </p:sp>
      <p:sp>
        <p:nvSpPr>
          <p:cNvPr id="11" name="TextBox 10"/>
          <p:cNvSpPr txBox="1"/>
          <p:nvPr/>
        </p:nvSpPr>
        <p:spPr>
          <a:xfrm>
            <a:off x="653142" y="2974976"/>
            <a:ext cx="1480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/>
              <a:t>th</a:t>
            </a:r>
            <a:endParaRPr lang="en-US" sz="9600" dirty="0"/>
          </a:p>
        </p:txBody>
      </p:sp>
      <p:sp>
        <p:nvSpPr>
          <p:cNvPr id="12" name="TextBox 11"/>
          <p:cNvSpPr txBox="1"/>
          <p:nvPr/>
        </p:nvSpPr>
        <p:spPr>
          <a:xfrm>
            <a:off x="6019800" y="3352800"/>
            <a:ext cx="99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i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438400" y="3124200"/>
            <a:ext cx="99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934200" y="4230009"/>
            <a:ext cx="99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e</a:t>
            </a:r>
            <a:endParaRPr lang="en-US" sz="9600" dirty="0"/>
          </a:p>
        </p:txBody>
      </p:sp>
      <p:sp>
        <p:nvSpPr>
          <p:cNvPr id="15" name="TextBox 14"/>
          <p:cNvSpPr txBox="1"/>
          <p:nvPr/>
        </p:nvSpPr>
        <p:spPr>
          <a:xfrm>
            <a:off x="386442" y="4530275"/>
            <a:ext cx="19757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/>
              <a:t>ing</a:t>
            </a:r>
            <a:endParaRPr lang="en-US" sz="9600" dirty="0"/>
          </a:p>
        </p:txBody>
      </p:sp>
      <p:sp>
        <p:nvSpPr>
          <p:cNvPr id="16" name="TextBox 15"/>
          <p:cNvSpPr txBox="1"/>
          <p:nvPr/>
        </p:nvSpPr>
        <p:spPr>
          <a:xfrm>
            <a:off x="2601685" y="4710039"/>
            <a:ext cx="1480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/>
              <a:t>ai</a:t>
            </a:r>
            <a:endParaRPr lang="en-US" sz="9600" dirty="0"/>
          </a:p>
        </p:txBody>
      </p:sp>
      <p:sp>
        <p:nvSpPr>
          <p:cNvPr id="17" name="TextBox 16"/>
          <p:cNvSpPr txBox="1"/>
          <p:nvPr/>
        </p:nvSpPr>
        <p:spPr>
          <a:xfrm>
            <a:off x="4082143" y="4343400"/>
            <a:ext cx="1480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f</a:t>
            </a:r>
            <a:endParaRPr lang="en-US" sz="9600" dirty="0"/>
          </a:p>
        </p:txBody>
      </p:sp>
      <p:sp>
        <p:nvSpPr>
          <p:cNvPr id="18" name="TextBox 17"/>
          <p:cNvSpPr txBox="1"/>
          <p:nvPr/>
        </p:nvSpPr>
        <p:spPr>
          <a:xfrm>
            <a:off x="5279571" y="4723042"/>
            <a:ext cx="1480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j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125530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750">
        <p:push/>
        <p:sndAc>
          <p:stSnd>
            <p:snd r:embed="rId2" name="bomb.wav"/>
          </p:stSnd>
        </p:sndAc>
      </p:transition>
    </mc:Choice>
    <mc:Fallback xmlns="">
      <p:transition spd="slow">
        <p:push/>
        <p:sndAc>
          <p:stSnd>
            <p:snd r:embed="rId3" name="bomb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000"/>
                            </p:stCondLst>
                            <p:childTnLst>
                              <p:par>
                                <p:cTn id="7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0"/>
                            </p:stCondLst>
                            <p:childTnLst>
                              <p:par>
                                <p:cTn id="9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4000"/>
                            </p:stCondLst>
                            <p:childTnLst>
                              <p:par>
                                <p:cTn id="12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6000"/>
                            </p:stCondLst>
                            <p:childTnLst>
                              <p:par>
                                <p:cTn id="1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7000"/>
                            </p:stCondLst>
                            <p:childTnLst>
                              <p:par>
                                <p:cTn id="14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9000"/>
                            </p:stCondLst>
                            <p:childTnLst>
                              <p:par>
                                <p:cTn id="16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21000"/>
                            </p:stCondLst>
                            <p:childTnLst>
                              <p:par>
                                <p:cTn id="18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23000"/>
                            </p:stCondLst>
                            <p:childTnLst>
                              <p:par>
                                <p:cTn id="19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25000"/>
                            </p:stCondLst>
                            <p:childTnLst>
                              <p:par>
                                <p:cTn id="21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20685" y="3124200"/>
            <a:ext cx="2057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dirty="0" smtClean="0"/>
              <a:t>cl</a:t>
            </a:r>
            <a:endParaRPr lang="en-US" sz="8000" dirty="0"/>
          </a:p>
        </p:txBody>
      </p:sp>
      <p:sp>
        <p:nvSpPr>
          <p:cNvPr id="6" name="TextBox 5"/>
          <p:cNvSpPr txBox="1"/>
          <p:nvPr/>
        </p:nvSpPr>
        <p:spPr>
          <a:xfrm>
            <a:off x="1785257" y="1828800"/>
            <a:ext cx="24601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dirty="0" smtClean="0"/>
              <a:t>cl</a:t>
            </a:r>
            <a:endParaRPr lang="en-US" sz="9600" dirty="0"/>
          </a:p>
        </p:txBody>
      </p:sp>
      <p:sp>
        <p:nvSpPr>
          <p:cNvPr id="7" name="TextBox 6"/>
          <p:cNvSpPr txBox="1"/>
          <p:nvPr/>
        </p:nvSpPr>
        <p:spPr>
          <a:xfrm>
            <a:off x="2667001" y="4191000"/>
            <a:ext cx="15457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200" dirty="0"/>
              <a:t>c</a:t>
            </a:r>
            <a:r>
              <a:rPr lang="en-US" sz="7200" dirty="0" smtClean="0"/>
              <a:t>l</a:t>
            </a:r>
            <a:endParaRPr lang="en-US" sz="7200" dirty="0"/>
          </a:p>
        </p:txBody>
      </p:sp>
      <p:sp>
        <p:nvSpPr>
          <p:cNvPr id="8" name="TextBox 7"/>
          <p:cNvSpPr txBox="1"/>
          <p:nvPr/>
        </p:nvSpPr>
        <p:spPr>
          <a:xfrm>
            <a:off x="4109356" y="1828800"/>
            <a:ext cx="2362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 smtClean="0"/>
              <a:t>ot</a:t>
            </a:r>
            <a:endParaRPr lang="en-US" sz="9600" dirty="0"/>
          </a:p>
        </p:txBody>
      </p:sp>
      <p:sp>
        <p:nvSpPr>
          <p:cNvPr id="9" name="TextBox 8"/>
          <p:cNvSpPr txBox="1"/>
          <p:nvPr/>
        </p:nvSpPr>
        <p:spPr>
          <a:xfrm>
            <a:off x="4147457" y="3130468"/>
            <a:ext cx="19594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 smtClean="0"/>
              <a:t>ock</a:t>
            </a:r>
            <a:endParaRPr lang="en-US" sz="8000" dirty="0"/>
          </a:p>
        </p:txBody>
      </p:sp>
      <p:sp>
        <p:nvSpPr>
          <p:cNvPr id="10" name="TextBox 9"/>
          <p:cNvSpPr txBox="1"/>
          <p:nvPr/>
        </p:nvSpPr>
        <p:spPr>
          <a:xfrm>
            <a:off x="4109356" y="4171270"/>
            <a:ext cx="25962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/>
              <a:t>otted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943013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750">
        <p:push/>
        <p:sndAc>
          <p:stSnd>
            <p:snd r:embed="rId2" name="bomb.wav"/>
          </p:stSnd>
        </p:sndAc>
      </p:transition>
    </mc:Choice>
    <mc:Fallback xmlns="">
      <p:transition spd="slow">
        <p:push/>
        <p:sndAc>
          <p:stSnd>
            <p:snd r:embed="rId3" name="bomb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500"/>
                            </p:stCondLst>
                            <p:childTnLst>
                              <p:par>
                                <p:cTn id="4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5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20685" y="3124200"/>
            <a:ext cx="2057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dirty="0" smtClean="0"/>
              <a:t>r</a:t>
            </a:r>
            <a:endParaRPr lang="en-US" sz="8000" dirty="0"/>
          </a:p>
        </p:txBody>
      </p:sp>
      <p:sp>
        <p:nvSpPr>
          <p:cNvPr id="6" name="TextBox 5"/>
          <p:cNvSpPr txBox="1"/>
          <p:nvPr/>
        </p:nvSpPr>
        <p:spPr>
          <a:xfrm>
            <a:off x="1785257" y="1828800"/>
            <a:ext cx="24601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dirty="0"/>
              <a:t>b</a:t>
            </a:r>
            <a:endParaRPr lang="en-US" sz="9600" dirty="0"/>
          </a:p>
        </p:txBody>
      </p:sp>
      <p:sp>
        <p:nvSpPr>
          <p:cNvPr id="7" name="TextBox 6"/>
          <p:cNvSpPr txBox="1"/>
          <p:nvPr/>
        </p:nvSpPr>
        <p:spPr>
          <a:xfrm>
            <a:off x="2667001" y="4191000"/>
            <a:ext cx="15457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200" dirty="0" err="1" smtClean="0"/>
              <a:t>fl</a:t>
            </a:r>
            <a:endParaRPr lang="en-US" sz="8000" dirty="0"/>
          </a:p>
        </p:txBody>
      </p:sp>
      <p:sp>
        <p:nvSpPr>
          <p:cNvPr id="8" name="TextBox 7"/>
          <p:cNvSpPr txBox="1"/>
          <p:nvPr/>
        </p:nvSpPr>
        <p:spPr>
          <a:xfrm>
            <a:off x="4109356" y="1828800"/>
            <a:ext cx="43488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 smtClean="0"/>
              <a:t>enches</a:t>
            </a:r>
            <a:endParaRPr lang="en-US" sz="9600" dirty="0"/>
          </a:p>
        </p:txBody>
      </p:sp>
      <p:sp>
        <p:nvSpPr>
          <p:cNvPr id="9" name="TextBox 8"/>
          <p:cNvSpPr txBox="1"/>
          <p:nvPr/>
        </p:nvSpPr>
        <p:spPr>
          <a:xfrm>
            <a:off x="4147457" y="3130468"/>
            <a:ext cx="27867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 smtClean="0"/>
              <a:t>ests</a:t>
            </a:r>
            <a:endParaRPr lang="en-US" sz="8000" dirty="0"/>
          </a:p>
        </p:txBody>
      </p:sp>
      <p:sp>
        <p:nvSpPr>
          <p:cNvPr id="10" name="TextBox 9"/>
          <p:cNvSpPr txBox="1"/>
          <p:nvPr/>
        </p:nvSpPr>
        <p:spPr>
          <a:xfrm>
            <a:off x="4109356" y="4171270"/>
            <a:ext cx="18288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a</a:t>
            </a:r>
            <a:r>
              <a:rPr lang="en-US" sz="7200" dirty="0" smtClean="0"/>
              <a:t>ps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501805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750">
        <p:push/>
        <p:sndAc>
          <p:stSnd>
            <p:snd r:embed="rId2" name="bomb.wav"/>
          </p:stSnd>
        </p:sndAc>
      </p:transition>
    </mc:Choice>
    <mc:Fallback xmlns="">
      <p:transition spd="slow">
        <p:push/>
        <p:sndAc>
          <p:stSnd>
            <p:snd r:embed="rId3" name="bomb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0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20685" y="3124200"/>
            <a:ext cx="2057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dirty="0"/>
              <a:t>b</a:t>
            </a:r>
            <a:endParaRPr lang="en-US" sz="8000" dirty="0"/>
          </a:p>
        </p:txBody>
      </p:sp>
      <p:sp>
        <p:nvSpPr>
          <p:cNvPr id="6" name="TextBox 5"/>
          <p:cNvSpPr txBox="1"/>
          <p:nvPr/>
        </p:nvSpPr>
        <p:spPr>
          <a:xfrm>
            <a:off x="1785257" y="1828800"/>
            <a:ext cx="24601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dirty="0" smtClean="0"/>
              <a:t>b</a:t>
            </a:r>
            <a:endParaRPr lang="en-US" sz="9600" dirty="0"/>
          </a:p>
        </p:txBody>
      </p:sp>
      <p:sp>
        <p:nvSpPr>
          <p:cNvPr id="7" name="TextBox 6"/>
          <p:cNvSpPr txBox="1"/>
          <p:nvPr/>
        </p:nvSpPr>
        <p:spPr>
          <a:xfrm>
            <a:off x="2667001" y="4191000"/>
            <a:ext cx="15457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200" dirty="0"/>
              <a:t>b</a:t>
            </a:r>
            <a:endParaRPr lang="en-US" sz="8000" dirty="0"/>
          </a:p>
        </p:txBody>
      </p:sp>
      <p:sp>
        <p:nvSpPr>
          <p:cNvPr id="8" name="TextBox 7"/>
          <p:cNvSpPr txBox="1"/>
          <p:nvPr/>
        </p:nvSpPr>
        <p:spPr>
          <a:xfrm>
            <a:off x="4109356" y="1828800"/>
            <a:ext cx="28248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 smtClean="0"/>
              <a:t>ust</a:t>
            </a:r>
            <a:endParaRPr lang="en-US" sz="9600" dirty="0"/>
          </a:p>
        </p:txBody>
      </p:sp>
      <p:sp>
        <p:nvSpPr>
          <p:cNvPr id="9" name="TextBox 8"/>
          <p:cNvSpPr txBox="1"/>
          <p:nvPr/>
        </p:nvSpPr>
        <p:spPr>
          <a:xfrm>
            <a:off x="4147457" y="3130468"/>
            <a:ext cx="27867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east</a:t>
            </a:r>
            <a:endParaRPr lang="en-US" sz="8000" dirty="0"/>
          </a:p>
        </p:txBody>
      </p:sp>
      <p:sp>
        <p:nvSpPr>
          <p:cNvPr id="10" name="TextBox 9"/>
          <p:cNvSpPr txBox="1"/>
          <p:nvPr/>
        </p:nvSpPr>
        <p:spPr>
          <a:xfrm>
            <a:off x="4109356" y="4171270"/>
            <a:ext cx="22152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/>
              <a:t>est</a:t>
            </a:r>
            <a:endParaRPr lang="en-US" sz="7200" dirty="0"/>
          </a:p>
        </p:txBody>
      </p:sp>
      <p:sp>
        <p:nvSpPr>
          <p:cNvPr id="11" name="TextBox 10"/>
          <p:cNvSpPr txBox="1"/>
          <p:nvPr/>
        </p:nvSpPr>
        <p:spPr>
          <a:xfrm>
            <a:off x="2699658" y="4995070"/>
            <a:ext cx="15457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200" dirty="0"/>
              <a:t>b</a:t>
            </a:r>
            <a:endParaRPr lang="en-US" sz="8000" dirty="0"/>
          </a:p>
        </p:txBody>
      </p:sp>
      <p:sp>
        <p:nvSpPr>
          <p:cNvPr id="12" name="TextBox 11"/>
          <p:cNvSpPr txBox="1"/>
          <p:nvPr/>
        </p:nvSpPr>
        <p:spPr>
          <a:xfrm>
            <a:off x="4079420" y="4999442"/>
            <a:ext cx="22751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/>
              <a:t>u</a:t>
            </a:r>
            <a:r>
              <a:rPr lang="en-US" sz="7200" dirty="0" smtClean="0"/>
              <a:t>mp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516141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750">
        <p:push/>
        <p:sndAc>
          <p:stSnd>
            <p:snd r:embed="rId2" name="bomb.wav"/>
          </p:stSnd>
        </p:sndAc>
      </p:transition>
    </mc:Choice>
    <mc:Fallback xmlns="">
      <p:transition spd="slow">
        <p:push/>
        <p:sndAc>
          <p:stSnd>
            <p:snd r:embed="rId3" name="bomb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250"/>
                            </p:stCondLst>
                            <p:childTnLst>
                              <p:par>
                                <p:cTn id="4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925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1250"/>
                            </p:stCondLst>
                            <p:childTnLst>
                              <p:par>
                                <p:cTn id="6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3250"/>
                            </p:stCondLst>
                            <p:childTnLst>
                              <p:par>
                                <p:cTn id="8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2057400"/>
            <a:ext cx="7175351" cy="1793167"/>
          </a:xfrm>
        </p:spPr>
        <p:txBody>
          <a:bodyPr>
            <a:normAutofit/>
          </a:bodyPr>
          <a:lstStyle/>
          <a:p>
            <a:r>
              <a:rPr lang="en-US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Words</a:t>
            </a:r>
            <a:endParaRPr lang="en-US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981200" y="3581400"/>
            <a:ext cx="4397829" cy="0"/>
          </a:xfrm>
          <a:prstGeom prst="straightConnector1">
            <a:avLst/>
          </a:prstGeom>
          <a:ln w="76200">
            <a:solidFill>
              <a:srgbClr val="FF0000">
                <a:alpha val="50000"/>
              </a:srgbClr>
            </a:solidFill>
            <a:headEnd type="oval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0459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750">
        <p:push/>
        <p:sndAc>
          <p:stSnd>
            <p:snd r:embed="rId2" name="bomb.wav"/>
          </p:stSnd>
        </p:sndAc>
      </p:transition>
    </mc:Choice>
    <mc:Fallback xmlns="">
      <p:transition spd="slow">
        <p:push/>
        <p:sndAc>
          <p:stSnd>
            <p:snd r:embed="rId3" name="bomb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>
            <a:off x="3200400" y="3047999"/>
            <a:ext cx="3788229" cy="0"/>
          </a:xfrm>
          <a:prstGeom prst="straightConnector1">
            <a:avLst/>
          </a:prstGeom>
          <a:ln w="76200">
            <a:solidFill>
              <a:srgbClr val="FF0000">
                <a:alpha val="50000"/>
              </a:srgbClr>
            </a:solidFill>
            <a:headEnd type="oval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331029" y="1600200"/>
            <a:ext cx="2362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for</a:t>
            </a:r>
            <a:endParaRPr lang="en-US" sz="9600" dirty="0"/>
          </a:p>
        </p:txBody>
      </p:sp>
      <p:sp>
        <p:nvSpPr>
          <p:cNvPr id="8" name="TextBox 7"/>
          <p:cNvSpPr txBox="1"/>
          <p:nvPr/>
        </p:nvSpPr>
        <p:spPr>
          <a:xfrm>
            <a:off x="3429000" y="3581400"/>
            <a:ext cx="2362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of</a:t>
            </a:r>
            <a:endParaRPr lang="en-US" sz="96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243943" y="4963886"/>
            <a:ext cx="3788229" cy="0"/>
          </a:xfrm>
          <a:prstGeom prst="straightConnector1">
            <a:avLst/>
          </a:prstGeom>
          <a:ln w="76200">
            <a:solidFill>
              <a:srgbClr val="FF0000">
                <a:alpha val="50000"/>
              </a:srgbClr>
            </a:solidFill>
            <a:headEnd type="oval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084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750">
        <p:push/>
        <p:sndAc>
          <p:stSnd>
            <p:snd r:embed="rId2" name="bomb.wav"/>
          </p:stSnd>
        </p:sndAc>
      </p:transition>
    </mc:Choice>
    <mc:Fallback xmlns="">
      <p:transition spd="slow">
        <p:push/>
        <p:sndAc>
          <p:stSnd>
            <p:snd r:embed="rId3" name="bomb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>
            <a:off x="914400" y="3032029"/>
            <a:ext cx="3124200" cy="15970"/>
          </a:xfrm>
          <a:prstGeom prst="straightConnector1">
            <a:avLst/>
          </a:prstGeom>
          <a:ln w="76200">
            <a:solidFill>
              <a:srgbClr val="FF0000">
                <a:alpha val="50000"/>
              </a:srgbClr>
            </a:solidFill>
            <a:headEnd type="oval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38200" y="1831702"/>
            <a:ext cx="3352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through</a:t>
            </a:r>
            <a:endParaRPr lang="en-US" sz="6600" dirty="0"/>
          </a:p>
        </p:txBody>
      </p:sp>
      <p:sp>
        <p:nvSpPr>
          <p:cNvPr id="8" name="TextBox 7"/>
          <p:cNvSpPr txBox="1"/>
          <p:nvPr/>
        </p:nvSpPr>
        <p:spPr>
          <a:xfrm>
            <a:off x="1970314" y="3785328"/>
            <a:ext cx="27540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with</a:t>
            </a:r>
            <a:endParaRPr lang="en-US" sz="72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752600" y="4963886"/>
            <a:ext cx="2743200" cy="0"/>
          </a:xfrm>
          <a:prstGeom prst="straightConnector1">
            <a:avLst/>
          </a:prstGeom>
          <a:ln w="76200">
            <a:solidFill>
              <a:srgbClr val="FF0000">
                <a:alpha val="50000"/>
              </a:srgbClr>
            </a:solidFill>
            <a:headEnd type="oval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191000" y="1831700"/>
            <a:ext cx="266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threw</a:t>
            </a:r>
            <a:endParaRPr lang="en-US" sz="7200" dirty="0"/>
          </a:p>
        </p:txBody>
      </p:sp>
      <p:sp>
        <p:nvSpPr>
          <p:cNvPr id="10" name="TextBox 9"/>
          <p:cNvSpPr txBox="1"/>
          <p:nvPr/>
        </p:nvSpPr>
        <p:spPr>
          <a:xfrm>
            <a:off x="4724399" y="3785330"/>
            <a:ext cx="28956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where</a:t>
            </a:r>
            <a:endParaRPr lang="en-US" sz="7200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381500" y="3047999"/>
            <a:ext cx="2286000" cy="0"/>
          </a:xfrm>
          <a:prstGeom prst="straightConnector1">
            <a:avLst/>
          </a:prstGeom>
          <a:ln w="76200">
            <a:solidFill>
              <a:srgbClr val="FF0000">
                <a:alpha val="50000"/>
              </a:srgbClr>
            </a:solidFill>
            <a:headEnd type="oval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876800" y="4963886"/>
            <a:ext cx="2743200" cy="21771"/>
          </a:xfrm>
          <a:prstGeom prst="straightConnector1">
            <a:avLst/>
          </a:prstGeom>
          <a:ln w="76200">
            <a:solidFill>
              <a:srgbClr val="FF0000">
                <a:alpha val="50000"/>
              </a:srgbClr>
            </a:solidFill>
            <a:headEnd type="oval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7900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750">
        <p:push/>
        <p:sndAc>
          <p:stSnd>
            <p:snd r:embed="rId2" name="bomb.wav"/>
          </p:stSnd>
        </p:sndAc>
      </p:transition>
    </mc:Choice>
    <mc:Fallback xmlns="">
      <p:transition spd="slow">
        <p:push/>
        <p:sndAc>
          <p:stSnd>
            <p:snd r:embed="rId3" name="bomb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3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7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47800" y="1295400"/>
            <a:ext cx="2667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chimp</a:t>
            </a:r>
            <a:endParaRPr lang="en-US" sz="6000" dirty="0" smtClean="0"/>
          </a:p>
          <a:p>
            <a:r>
              <a:rPr lang="en-US" sz="6000" dirty="0" smtClean="0"/>
              <a:t>c</a:t>
            </a:r>
            <a:r>
              <a:rPr lang="en-US" sz="6000" dirty="0"/>
              <a:t>h</a:t>
            </a:r>
            <a:r>
              <a:rPr lang="en-US" sz="6000" dirty="0" smtClean="0"/>
              <a:t>amp</a:t>
            </a:r>
            <a:endParaRPr lang="en-US" sz="6000" dirty="0" smtClean="0"/>
          </a:p>
          <a:p>
            <a:r>
              <a:rPr lang="en-US" sz="6000" dirty="0" smtClean="0"/>
              <a:t>chump</a:t>
            </a:r>
            <a:endParaRPr lang="en-US" sz="6000" dirty="0" smtClean="0"/>
          </a:p>
          <a:p>
            <a:r>
              <a:rPr lang="en-US" sz="6000" dirty="0" smtClean="0"/>
              <a:t>was</a:t>
            </a:r>
            <a:endParaRPr lang="en-US" sz="6000" dirty="0" smtClean="0"/>
          </a:p>
          <a:p>
            <a:r>
              <a:rPr lang="en-US" sz="6000" dirty="0" smtClean="0"/>
              <a:t>stump</a:t>
            </a:r>
            <a:endParaRPr lang="en-US" sz="60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267200" y="1295400"/>
            <a:ext cx="4191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strip</a:t>
            </a:r>
            <a:endParaRPr lang="en-US" sz="6000" dirty="0" smtClean="0"/>
          </a:p>
          <a:p>
            <a:r>
              <a:rPr lang="en-US" sz="6000" dirty="0" smtClean="0"/>
              <a:t>creek</a:t>
            </a:r>
            <a:endParaRPr lang="en-US" sz="6000" dirty="0" smtClean="0"/>
          </a:p>
          <a:p>
            <a:r>
              <a:rPr lang="en-US" sz="6000" dirty="0" smtClean="0"/>
              <a:t>bath</a:t>
            </a:r>
            <a:endParaRPr lang="en-US" sz="6000" dirty="0" smtClean="0"/>
          </a:p>
          <a:p>
            <a:r>
              <a:rPr lang="en-US" sz="6000" dirty="0" smtClean="0"/>
              <a:t>happy</a:t>
            </a:r>
            <a:endParaRPr lang="en-US" sz="6000" dirty="0" smtClean="0"/>
          </a:p>
          <a:p>
            <a:r>
              <a:rPr lang="en-US" sz="6000" dirty="0" smtClean="0"/>
              <a:t>muddy</a:t>
            </a:r>
            <a:endParaRPr lang="en-US" sz="6000" dirty="0" smtClean="0"/>
          </a:p>
        </p:txBody>
      </p:sp>
    </p:spTree>
    <p:extLst>
      <p:ext uri="{BB962C8B-B14F-4D97-AF65-F5344CB8AC3E}">
        <p14:creationId xmlns:p14="http://schemas.microsoft.com/office/powerpoint/2010/main" val="2661467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750">
        <p:push/>
        <p:sndAc>
          <p:stSnd>
            <p:snd r:embed="rId2" name="bomb.wav"/>
          </p:stSnd>
        </p:sndAc>
      </p:transition>
    </mc:Choice>
    <mc:Fallback xmlns="">
      <p:transition spd="slow">
        <p:push/>
        <p:sndAc>
          <p:stSnd>
            <p:snd r:embed="rId3" name="bomb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7" grpId="0" uiExpand="1" build="p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15465</TotalTime>
  <Words>91</Words>
  <Application>Microsoft Office PowerPoint</Application>
  <PresentationFormat>On-screen Show (4:3)</PresentationFormat>
  <Paragraphs>78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Slipstream</vt:lpstr>
      <vt:lpstr>sounds</vt:lpstr>
      <vt:lpstr>PowerPoint Presentation</vt:lpstr>
      <vt:lpstr>PowerPoint Presentation</vt:lpstr>
      <vt:lpstr>PowerPoint Presentation</vt:lpstr>
      <vt:lpstr>PowerPoint Presentation</vt:lpstr>
      <vt:lpstr>Words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Workbook Exercises</vt:lpstr>
    </vt:vector>
  </TitlesOfParts>
  <Company>Onslow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Words</dc:title>
  <dc:creator>Kevin Porterfield</dc:creator>
  <cp:lastModifiedBy>Kevin Porterfield</cp:lastModifiedBy>
  <cp:revision>33</cp:revision>
  <dcterms:created xsi:type="dcterms:W3CDTF">2015-01-22T19:43:26Z</dcterms:created>
  <dcterms:modified xsi:type="dcterms:W3CDTF">2015-02-05T16:20:36Z</dcterms:modified>
</cp:coreProperties>
</file>